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302" r:id="rId3"/>
    <p:sldId id="303" r:id="rId4"/>
    <p:sldId id="318" r:id="rId5"/>
    <p:sldId id="306" r:id="rId6"/>
    <p:sldId id="315" r:id="rId7"/>
    <p:sldId id="310" r:id="rId8"/>
    <p:sldId id="312" r:id="rId9"/>
    <p:sldId id="31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rundschrift" pitchFamily="2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7"/>
    <p:restoredTop sz="94708"/>
  </p:normalViewPr>
  <p:slideViewPr>
    <p:cSldViewPr snapToGrid="0">
      <p:cViewPr varScale="1">
        <p:scale>
          <a:sx n="99" d="100"/>
          <a:sy n="99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0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9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8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7113-D0F8-C745-8FF7-671FB9D79237}" type="datetimeFigureOut">
              <a:rPr lang="de-DE" smtClean="0"/>
              <a:t>10.04.23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DCF8-99C8-194D-811A-30C2BD643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0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fontlibrary.org/de/font/grundschr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ki.com/de/autor/410446/verfuch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C14F8-FC51-4092-34D5-B1ADA556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Roboter lesen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D5CB6F-9C3B-4769-3D8A-9430FEE94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Wörter mit </a:t>
            </a:r>
            <a:r>
              <a:rPr lang="de-DE" dirty="0" err="1"/>
              <a:t>ch</a:t>
            </a:r>
            <a:r>
              <a:rPr lang="de-DE" dirty="0"/>
              <a:t> </a:t>
            </a:r>
          </a:p>
          <a:p>
            <a:r>
              <a:rPr lang="de-DE"/>
              <a:t>Max. </a:t>
            </a:r>
            <a:r>
              <a:rPr lang="de-DE" dirty="0"/>
              <a:t>6 Punkte</a:t>
            </a:r>
          </a:p>
        </p:txBody>
      </p:sp>
      <p:pic>
        <p:nvPicPr>
          <p:cNvPr id="36" name="Grafik 35" descr="Roboter Silhouette">
            <a:extLst>
              <a:ext uri="{FF2B5EF4-FFF2-40B4-BE49-F238E27FC236}">
                <a16:creationId xmlns:a16="http://schemas.microsoft.com/office/drawing/2014/main" id="{0142B023-A442-1522-33AC-A104BB39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0983" y="1773238"/>
            <a:ext cx="1085850" cy="10858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79F654-15D4-1BA6-5B7A-BCF69C2C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03" y="422743"/>
            <a:ext cx="1267594" cy="12150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D52A70-E2EC-C211-2C7E-D49CF9E5D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486" y="422743"/>
            <a:ext cx="1648865" cy="12605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DDCBF6-4A94-C01F-8CDF-B0E0EB5B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85" y="2686817"/>
            <a:ext cx="1082629" cy="17383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B63E2DB-E907-70E5-8839-5996F319C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503" y="2297605"/>
            <a:ext cx="1261695" cy="185710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D73C54-6A89-0898-F470-87D891D19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314" y="5091247"/>
            <a:ext cx="1770193" cy="135714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94696B3-DFC3-5685-F720-25AEC039A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3999" y="5044309"/>
            <a:ext cx="1689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Kn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o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4465877" y="2254493"/>
            <a:ext cx="3416882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ch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 err="1">
                <a:latin typeface="Grundschrift" pitchFamily="2" charset="0"/>
              </a:rPr>
              <a:t>n</a:t>
            </a:r>
            <a:endParaRPr lang="de-DE" sz="12000" dirty="0"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55166" y="4180820"/>
            <a:ext cx="1985027" cy="15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9" grpId="2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698900" y="2309586"/>
            <a:ext cx="322893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K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o</a:t>
            </a:r>
            <a:r>
              <a:rPr lang="de-DE" sz="12000" dirty="0">
                <a:latin typeface="Grundschrift" pitchFamily="2" charset="0"/>
              </a:rPr>
              <a:t>ch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2481" y="4599621"/>
            <a:ext cx="865003" cy="12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698900" y="2309586"/>
            <a:ext cx="322893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B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u</a:t>
            </a:r>
            <a:r>
              <a:rPr lang="de-DE" sz="12000" dirty="0">
                <a:latin typeface="Grundschrift" pitchFamily="2" charset="0"/>
              </a:rPr>
              <a:t>ch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6964" y="4325301"/>
            <a:ext cx="2163473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2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Dr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a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530456" y="2254492"/>
            <a:ext cx="4089544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ch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 err="1">
                <a:latin typeface="Grundschrift" pitchFamily="2" charset="0"/>
              </a:rPr>
              <a:t>n</a:t>
            </a:r>
            <a:endParaRPr lang="de-DE" sz="12000" dirty="0"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95813" y="4432156"/>
            <a:ext cx="661687" cy="10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0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2310016" y="2275514"/>
            <a:ext cx="3859555" cy="1644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>
                <a:latin typeface="Grundschrift" pitchFamily="2" charset="0"/>
              </a:rPr>
              <a:t>T</a:t>
            </a:r>
            <a:r>
              <a:rPr lang="de-DE" sz="12000" dirty="0">
                <a:highlight>
                  <a:srgbClr val="FFFF00"/>
                </a:highlight>
                <a:latin typeface="Grundschrift" pitchFamily="2" charset="0"/>
              </a:rPr>
              <a:t>u</a:t>
            </a:r>
            <a:r>
              <a:rPr lang="de-DE" sz="12000" dirty="0">
                <a:latin typeface="Grundschrift" pitchFamily="2" charset="0"/>
              </a:rPr>
              <a:t>ch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49506" y="4492554"/>
            <a:ext cx="1779239" cy="16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441FE81-DFCA-B4A7-8244-C3E53F35C2DE}"/>
              </a:ext>
            </a:extLst>
          </p:cNvPr>
          <p:cNvSpPr txBox="1">
            <a:spLocks/>
          </p:cNvSpPr>
          <p:nvPr/>
        </p:nvSpPr>
        <p:spPr>
          <a:xfrm>
            <a:off x="1080307" y="2254493"/>
            <a:ext cx="2795020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Br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ö</a:t>
            </a:r>
            <a:r>
              <a:rPr lang="de-DE" sz="12000" dirty="0" err="1">
                <a:latin typeface="Grundschrift" pitchFamily="2" charset="0"/>
              </a:rPr>
              <a:t>t</a:t>
            </a:r>
            <a:endParaRPr lang="de-DE" sz="12000" dirty="0">
              <a:latin typeface="Grundschrift" pitchFamily="2" charset="0"/>
            </a:endParaRP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4D2253C-0CC3-B76E-DEB3-85AB612F8214}"/>
              </a:ext>
            </a:extLst>
          </p:cNvPr>
          <p:cNvSpPr txBox="1">
            <a:spLocks/>
          </p:cNvSpPr>
          <p:nvPr/>
        </p:nvSpPr>
        <p:spPr>
          <a:xfrm>
            <a:off x="3990991" y="2254493"/>
            <a:ext cx="3313749" cy="14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0" dirty="0" err="1">
                <a:latin typeface="Grundschrift" pitchFamily="2" charset="0"/>
              </a:rPr>
              <a:t>ch</a:t>
            </a:r>
            <a:r>
              <a:rPr lang="de-DE" sz="12000" dirty="0" err="1">
                <a:highlight>
                  <a:srgbClr val="FFFF00"/>
                </a:highlight>
                <a:latin typeface="Grundschrift" pitchFamily="2" charset="0"/>
              </a:rPr>
              <a:t>e</a:t>
            </a:r>
            <a:r>
              <a:rPr lang="de-DE" sz="12000" dirty="0" err="1">
                <a:latin typeface="Grundschrift" pitchFamily="2" charset="0"/>
              </a:rPr>
              <a:t>n</a:t>
            </a:r>
            <a:endParaRPr lang="de-DE" sz="12000" dirty="0">
              <a:highlight>
                <a:srgbClr val="FFFF00"/>
              </a:highlight>
              <a:latin typeface="Grundschrift" pitchFamily="2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A3CEAEC-41FF-7747-E4EF-DAFCF5FD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6498" y="4233307"/>
            <a:ext cx="1482363" cy="14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C632759-8FD4-80AD-7319-44928C93BFD2}"/>
              </a:ext>
            </a:extLst>
          </p:cNvPr>
          <p:cNvSpPr txBox="1"/>
          <p:nvPr/>
        </p:nvSpPr>
        <p:spPr>
          <a:xfrm>
            <a:off x="4004440" y="449400"/>
            <a:ext cx="3382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latin typeface="Grundschrift" pitchFamily="2" charset="0"/>
              </a:rPr>
              <a:t>Schreibe</a:t>
            </a:r>
          </a:p>
          <a:p>
            <a:r>
              <a:rPr lang="de-DE" sz="6000" dirty="0">
                <a:latin typeface="Grundschrift" pitchFamily="2" charset="0"/>
              </a:rPr>
              <a:t>und male!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3794F9C5-8161-48B8-998B-BC9835233175}"/>
              </a:ext>
            </a:extLst>
          </p:cNvPr>
          <p:cNvSpPr/>
          <p:nvPr/>
        </p:nvSpPr>
        <p:spPr>
          <a:xfrm>
            <a:off x="3383976" y="314038"/>
            <a:ext cx="4319749" cy="2209717"/>
          </a:xfrm>
          <a:prstGeom prst="wedgeEllipseCallout">
            <a:avLst>
              <a:gd name="adj1" fmla="val -65218"/>
              <a:gd name="adj2" fmla="val 28783"/>
            </a:avLst>
          </a:prstGeom>
          <a:solidFill>
            <a:srgbClr val="B4C7E7">
              <a:alpha val="50196"/>
            </a:srgbClr>
          </a:solidFill>
          <a:ln>
            <a:solidFill>
              <a:srgbClr val="8FAAD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D3D434-CD1E-3128-5FE0-B50D9FB5C2FF}"/>
              </a:ext>
            </a:extLst>
          </p:cNvPr>
          <p:cNvSpPr txBox="1"/>
          <p:nvPr/>
        </p:nvSpPr>
        <p:spPr>
          <a:xfrm>
            <a:off x="3782977" y="2803577"/>
            <a:ext cx="25811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Grundschrift" pitchFamily="2" charset="0"/>
              </a:rPr>
              <a:t>das Brötchen</a:t>
            </a:r>
          </a:p>
          <a:p>
            <a:r>
              <a:rPr lang="de-DE" sz="3600" dirty="0">
                <a:latin typeface="Grundschrift" pitchFamily="2" charset="0"/>
              </a:rPr>
              <a:t>das Tuch</a:t>
            </a:r>
          </a:p>
          <a:p>
            <a:r>
              <a:rPr lang="de-DE" sz="3600" dirty="0">
                <a:latin typeface="Grundschrift" pitchFamily="2" charset="0"/>
              </a:rPr>
              <a:t>das Buch</a:t>
            </a:r>
          </a:p>
          <a:p>
            <a:r>
              <a:rPr lang="de-DE" sz="3600" dirty="0">
                <a:latin typeface="Grundschrift" pitchFamily="2" charset="0"/>
              </a:rPr>
              <a:t>der Drache</a:t>
            </a:r>
          </a:p>
          <a:p>
            <a:r>
              <a:rPr lang="de-DE" sz="3600" dirty="0">
                <a:latin typeface="Grundschrift" pitchFamily="2" charset="0"/>
              </a:rPr>
              <a:t>der Koch</a:t>
            </a:r>
          </a:p>
          <a:p>
            <a:r>
              <a:rPr lang="de-DE" sz="3600" dirty="0">
                <a:latin typeface="Grundschrift" pitchFamily="2" charset="0"/>
              </a:rPr>
              <a:t>der Knochen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7779D72-EE1C-BB26-29A1-1D8F2FF22909}"/>
              </a:ext>
            </a:extLst>
          </p:cNvPr>
          <p:cNvSpPr txBox="1"/>
          <p:nvPr/>
        </p:nvSpPr>
        <p:spPr>
          <a:xfrm>
            <a:off x="7279478" y="214923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Grundschrift" pitchFamily="2" charset="0"/>
              </a:rPr>
              <a:t>Silbenbögen</a:t>
            </a:r>
          </a:p>
          <a:p>
            <a:r>
              <a:rPr lang="de-DE" dirty="0">
                <a:latin typeface="Grundschrift" pitchFamily="2" charset="0"/>
              </a:rPr>
              <a:t>Vokale markieren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AC5585-A2B3-5B77-94B2-5042BF401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17" y="3381808"/>
            <a:ext cx="1267594" cy="12150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D22E8C-7FF8-EF8D-F806-D96EF719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77" y="3492630"/>
            <a:ext cx="1648865" cy="12605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25A7EE-2959-8D15-8E9D-F3F9E8F8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86" y="3642553"/>
            <a:ext cx="1082629" cy="17383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D6DB51E-3C58-9F21-F88B-5ECC1E884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901" y="1186796"/>
            <a:ext cx="1261695" cy="185710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4F93C06-F790-32C1-5969-665962284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14" y="5091247"/>
            <a:ext cx="1770193" cy="13571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5032931-D197-0375-375E-DAB24C4A4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029" y="4886295"/>
            <a:ext cx="1689100" cy="1562100"/>
          </a:xfrm>
          <a:prstGeom prst="rect">
            <a:avLst/>
          </a:prstGeom>
        </p:spPr>
      </p:pic>
      <p:sp>
        <p:nvSpPr>
          <p:cNvPr id="17" name="Ovale Legende 16">
            <a:extLst>
              <a:ext uri="{FF2B5EF4-FFF2-40B4-BE49-F238E27FC236}">
                <a16:creationId xmlns:a16="http://schemas.microsoft.com/office/drawing/2014/main" id="{478F67BD-B8C9-D939-1D9F-4705110701F4}"/>
              </a:ext>
            </a:extLst>
          </p:cNvPr>
          <p:cNvSpPr/>
          <p:nvPr/>
        </p:nvSpPr>
        <p:spPr>
          <a:xfrm flipH="1">
            <a:off x="140104" y="158312"/>
            <a:ext cx="1955760" cy="859656"/>
          </a:xfrm>
          <a:prstGeom prst="wedgeEllipseCallout">
            <a:avLst>
              <a:gd name="adj1" fmla="val -27062"/>
              <a:gd name="adj2" fmla="val 76465"/>
            </a:avLst>
          </a:prstGeom>
          <a:solidFill>
            <a:srgbClr val="B4C7E7">
              <a:alpha val="50196"/>
            </a:srgbClr>
          </a:solidFill>
          <a:ln>
            <a:solidFill>
              <a:srgbClr val="8FAAD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>
                <a:solidFill>
                  <a:schemeClr val="tx1"/>
                </a:solidFill>
                <a:latin typeface="Grundschrift" pitchFamily="2" charset="0"/>
              </a:rPr>
              <a:t>ch</a:t>
            </a:r>
            <a:endParaRPr lang="de-DE" sz="4000" dirty="0">
              <a:solidFill>
                <a:schemeClr val="tx1"/>
              </a:solidFill>
              <a:latin typeface="Grundschrif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1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BF909-E3DE-850E-51AC-B6EACC61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4CBFE7-3000-5952-8630-940D4A99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>
                <a:latin typeface="Grundschrift" pitchFamily="2" charset="0"/>
              </a:rPr>
              <a:t>Schrift: </a:t>
            </a:r>
            <a:r>
              <a:rPr lang="de-DE" sz="2800" i="1" dirty="0">
                <a:latin typeface="Grundschrift" pitchFamily="2" charset="0"/>
              </a:rPr>
              <a:t>Grundschrift </a:t>
            </a:r>
            <a:r>
              <a:rPr lang="de-DE" sz="2800" i="1" dirty="0" err="1">
                <a:latin typeface="Grundschrift" pitchFamily="2" charset="0"/>
              </a:rPr>
              <a:t>by</a:t>
            </a:r>
            <a:r>
              <a:rPr lang="de-DE" sz="2800" i="1" dirty="0">
                <a:latin typeface="Grundschrift" pitchFamily="2" charset="0"/>
              </a:rPr>
              <a:t> Christian </a:t>
            </a:r>
            <a:r>
              <a:rPr lang="de-DE" sz="2800" i="1" dirty="0" err="1">
                <a:latin typeface="Grundschrift" pitchFamily="2" charset="0"/>
              </a:rPr>
              <a:t>Urff</a:t>
            </a:r>
            <a:r>
              <a:rPr lang="de-DE" sz="2800" i="1" dirty="0">
                <a:latin typeface="Grundschrift" pitchFamily="2" charset="0"/>
              </a:rPr>
              <a:t> </a:t>
            </a:r>
            <a:r>
              <a:rPr lang="de-DE" sz="2800" dirty="0">
                <a:latin typeface="Grundschrift" pitchFamily="2" charset="0"/>
                <a:hlinkClick r:id="rId2"/>
              </a:rPr>
              <a:t>https://fontlibrary.org/de/font/grundschrift</a:t>
            </a:r>
            <a:r>
              <a:rPr lang="de-DE" sz="2800" dirty="0">
                <a:latin typeface="Grundschrift" pitchFamily="2" charset="0"/>
              </a:rPr>
              <a:t>.       </a:t>
            </a:r>
            <a:r>
              <a:rPr lang="de-DE" sz="2800" dirty="0">
                <a:latin typeface="Grundschrift" pitchFamily="2" charset="0"/>
                <a:hlinkClick r:id="rId3"/>
              </a:rPr>
              <a:t>https://creativecommons.org/licenses/by/3.0/</a:t>
            </a:r>
            <a:endParaRPr lang="de-DE" sz="2800" u="none" strike="noStrike" dirty="0">
              <a:effectLst/>
              <a:latin typeface="Grundschrift" pitchFamily="2" charset="0"/>
            </a:endParaRPr>
          </a:p>
          <a:p>
            <a:pPr marL="0" indent="0">
              <a:buNone/>
            </a:pPr>
            <a:r>
              <a:rPr lang="de-DE" sz="2800" dirty="0">
                <a:latin typeface="Grundschrift" pitchFamily="2" charset="0"/>
              </a:rPr>
              <a:t>Alle Abbildungen: Eva </a:t>
            </a:r>
            <a:r>
              <a:rPr lang="de-DE" sz="2800" dirty="0" err="1">
                <a:latin typeface="Grundschrift" pitchFamily="2" charset="0"/>
              </a:rPr>
              <a:t>verfuchst</a:t>
            </a:r>
            <a:r>
              <a:rPr lang="de-DE" sz="2800" dirty="0">
                <a:latin typeface="Grundschrift" pitchFamily="2" charset="0"/>
              </a:rPr>
              <a:t> </a:t>
            </a:r>
            <a:r>
              <a:rPr lang="de-DE" sz="2000" dirty="0">
                <a:latin typeface="Grundschrift" pitchFamily="2" charset="0"/>
              </a:rPr>
              <a:t>(</a:t>
            </a:r>
            <a:r>
              <a:rPr lang="de-DE" sz="2000" dirty="0">
                <a:latin typeface="Grundschrift" pitchFamily="2" charset="0"/>
                <a:hlinkClick r:id="rId4"/>
              </a:rPr>
              <a:t>eduki: https://eduki.com/de/autor/410446/verfuchst</a:t>
            </a:r>
            <a:r>
              <a:rPr lang="de-DE" sz="2000" dirty="0">
                <a:latin typeface="Grundschrift" pitchFamily="2" charset="0"/>
              </a:rPr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0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Macintosh PowerPoint</Application>
  <PresentationFormat>Bildschirmpräsentation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 Light</vt:lpstr>
      <vt:lpstr>Grundschrift</vt:lpstr>
      <vt:lpstr>Arial</vt:lpstr>
      <vt:lpstr>Calibri</vt:lpstr>
      <vt:lpstr>Office</vt:lpstr>
      <vt:lpstr>Roboter lesen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Blitzlesen</dc:title>
  <dc:subject/>
  <dc:creator>Anna van der Meulen</dc:creator>
  <cp:keywords/>
  <dc:description/>
  <cp:lastModifiedBy>Anna van der Meulen</cp:lastModifiedBy>
  <cp:revision>26</cp:revision>
  <dcterms:created xsi:type="dcterms:W3CDTF">2023-02-10T17:22:41Z</dcterms:created>
  <dcterms:modified xsi:type="dcterms:W3CDTF">2023-04-10T10:39:00Z</dcterms:modified>
  <cp:category/>
</cp:coreProperties>
</file>